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9" r:id="rId3"/>
    <p:sldId id="257" r:id="rId4"/>
    <p:sldId id="258" r:id="rId5"/>
  </p:sldIdLst>
  <p:sldSz cx="10287000" cy="1285875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61" d="100"/>
          <a:sy n="61" d="100"/>
        </p:scale>
        <p:origin x="3352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Redigerbar matchannons. Ändra textfälten SERIE / LAG, SK VIDE [LAG], MOTSTÅNDARE, VECKODAG, DD/MM, 00.00 och HALL. Lag 1-loggan är en bild som kan bytas via Ändra bild. För lag 2: ta bort cirkeln LÄGG IN LOGGA och infoga motståndarens logga på samma plats. Exportera därefter bilden som PNG eller JPG från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 err="1"/>
              <a:t>Redigerbar</a:t>
            </a:r>
            <a:r>
              <a:rPr dirty="0"/>
              <a:t> </a:t>
            </a:r>
            <a:r>
              <a:rPr dirty="0" err="1"/>
              <a:t>bortamatchannons</a:t>
            </a:r>
            <a:r>
              <a:rPr dirty="0"/>
              <a:t>. </a:t>
            </a:r>
            <a:r>
              <a:rPr dirty="0" err="1"/>
              <a:t>Ändra</a:t>
            </a:r>
            <a:r>
              <a:rPr dirty="0"/>
              <a:t> </a:t>
            </a:r>
            <a:r>
              <a:rPr dirty="0" err="1"/>
              <a:t>textfälten</a:t>
            </a:r>
            <a:r>
              <a:rPr dirty="0"/>
              <a:t> SERIE / LAG, HEMMALAG, SK VIDE [LAG], VECKODAG, DD/MM, 00.00 och HALL. För lag 1: ta bort </a:t>
            </a:r>
            <a:r>
              <a:rPr dirty="0" err="1"/>
              <a:t>cirkeln</a:t>
            </a:r>
            <a:r>
              <a:rPr dirty="0"/>
              <a:t> LÄGG IN LOGGA och </a:t>
            </a:r>
            <a:r>
              <a:rPr dirty="0" err="1"/>
              <a:t>infoga</a:t>
            </a:r>
            <a:r>
              <a:rPr dirty="0"/>
              <a:t> </a:t>
            </a:r>
            <a:r>
              <a:rPr dirty="0" err="1"/>
              <a:t>hemmalagets</a:t>
            </a:r>
            <a:r>
              <a:rPr dirty="0"/>
              <a:t> </a:t>
            </a:r>
            <a:r>
              <a:rPr dirty="0" err="1"/>
              <a:t>logga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</a:t>
            </a:r>
            <a:r>
              <a:rPr dirty="0" err="1"/>
              <a:t>samma</a:t>
            </a:r>
            <a:r>
              <a:rPr dirty="0"/>
              <a:t> plats. SK Vide-</a:t>
            </a:r>
            <a:r>
              <a:rPr dirty="0" err="1"/>
              <a:t>loggan</a:t>
            </a:r>
            <a:r>
              <a:rPr dirty="0"/>
              <a:t> ligger som lag 2. </a:t>
            </a:r>
            <a:r>
              <a:rPr dirty="0" err="1"/>
              <a:t>Exportera</a:t>
            </a:r>
            <a:r>
              <a:rPr dirty="0"/>
              <a:t> </a:t>
            </a:r>
            <a:r>
              <a:rPr dirty="0" err="1"/>
              <a:t>därefter</a:t>
            </a:r>
            <a:r>
              <a:rPr dirty="0"/>
              <a:t> </a:t>
            </a:r>
            <a:r>
              <a:rPr dirty="0" err="1"/>
              <a:t>bilden</a:t>
            </a:r>
            <a:r>
              <a:rPr dirty="0"/>
              <a:t> som PNG eller JPG från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11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Bildobjekt 26"/>
          <p:cNvPicPr>
            <a:picLocks noChangeAspect="1"/>
          </p:cNvPicPr>
          <p:nvPr/>
        </p:nvPicPr>
        <p:blipFill>
          <a:blip r:embed="rId3"/>
          <a:srcRect l="18" r="18"/>
          <a:stretch>
            <a:fillRect/>
          </a:stretch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  <p:sp>
        <p:nvSpPr>
          <p:cNvPr id="2" name="mork-toning">
            <a:extLst>
              <a:ext uri="{FF2B5EF4-FFF2-40B4-BE49-F238E27FC236}">
                <a16:creationId xmlns:a16="http://schemas.microsoft.com/office/drawing/2014/main" id="{CFF06C94-51F2-4DAE-BC98-1A02A5C894A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12858750"/>
          </a:xfrm>
          <a:prstGeom prst="rect">
            <a:avLst/>
          </a:prstGeom>
          <a:solidFill>
            <a:srgbClr val="020B1D">
              <a:alpha val="22000"/>
            </a:srgbClr>
          </a:solidFill>
          <a:ln w="0">
            <a:noFill/>
          </a:ln>
        </p:spPr>
        <p:txBody>
          <a:bodyPr/>
          <a:lstStyle/>
          <a:p>
            <a:endParaRPr lang="sv-SE"/>
          </a:p>
        </p:txBody>
      </p:sp>
      <p:sp>
        <p:nvSpPr>
          <p:cNvPr id="4" name="foreningsnamn">
            <a:extLst>
              <a:ext uri="{FF2B5EF4-FFF2-40B4-BE49-F238E27FC236}">
                <a16:creationId xmlns:a16="http://schemas.microsoft.com/office/drawing/2014/main" id="{897F3010-E993-46EC-8FB6-46B12BC5DA39}"/>
              </a:ext>
            </a:extLst>
          </p:cNvPr>
          <p:cNvSpPr>
            <a:spLocks noGrp="1"/>
          </p:cNvSpPr>
          <p:nvPr/>
        </p:nvSpPr>
        <p:spPr>
          <a:xfrm>
            <a:off x="342900" y="228600"/>
            <a:ext cx="28575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l">
              <a:lnSpc>
                <a:spcPct val="88000"/>
              </a:lnSpc>
              <a:buNone/>
              <a:defRPr sz="19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9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SPORTKLUBBEN</a:t>
            </a:r>
          </a:p>
          <a:p>
            <a:pPr algn="l">
              <a:lnSpc>
                <a:spcPct val="88000"/>
              </a:lnSpc>
              <a:buNone/>
              <a:defRPr sz="19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9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VIDE      ━━━━━</a:t>
            </a:r>
          </a:p>
          <a:p>
            <a:pPr algn="l">
              <a:lnSpc>
                <a:spcPct val="88000"/>
              </a:lnSpc>
              <a:buNone/>
              <a:defRPr sz="19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9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1941</a:t>
            </a:r>
          </a:p>
        </p:txBody>
      </p:sp>
      <p:sp>
        <p:nvSpPr>
          <p:cNvPr id="5" name="serie-och-lag-redigerbart">
            <a:extLst>
              <a:ext uri="{FF2B5EF4-FFF2-40B4-BE49-F238E27FC236}">
                <a16:creationId xmlns:a16="http://schemas.microsoft.com/office/drawing/2014/main" id="{5886866F-524B-41C0-81AA-E6EAAF64B1F6}"/>
              </a:ext>
            </a:extLst>
          </p:cNvPr>
          <p:cNvSpPr>
            <a:spLocks noGrp="1"/>
          </p:cNvSpPr>
          <p:nvPr/>
        </p:nvSpPr>
        <p:spPr>
          <a:xfrm>
            <a:off x="6858000" y="323850"/>
            <a:ext cx="300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r">
              <a:defRPr sz="2250" b="1" i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 i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SERIE / LAG</a:t>
            </a:r>
          </a:p>
        </p:txBody>
      </p:sp>
      <p:sp>
        <p:nvSpPr>
          <p:cNvPr id="6" name="sasong">
            <a:extLst>
              <a:ext uri="{FF2B5EF4-FFF2-40B4-BE49-F238E27FC236}">
                <a16:creationId xmlns:a16="http://schemas.microsoft.com/office/drawing/2014/main" id="{B3D35970-A273-48E1-BED9-D0800D7B8F96}"/>
              </a:ext>
            </a:extLst>
          </p:cNvPr>
          <p:cNvSpPr>
            <a:spLocks noGrp="1"/>
          </p:cNvSpPr>
          <p:nvPr/>
        </p:nvSpPr>
        <p:spPr>
          <a:xfrm>
            <a:off x="7000875" y="819150"/>
            <a:ext cx="2857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r">
              <a:defRPr sz="14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4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SÄSONGEN 2026/2027</a:t>
            </a:r>
          </a:p>
        </p:txBody>
      </p:sp>
      <p:sp>
        <p:nvSpPr>
          <p:cNvPr id="7" name="huvudrubrik">
            <a:extLst>
              <a:ext uri="{FF2B5EF4-FFF2-40B4-BE49-F238E27FC236}">
                <a16:creationId xmlns:a16="http://schemas.microsoft.com/office/drawing/2014/main" id="{BBDA4CE2-23DC-4967-A35D-C937E83300DB}"/>
              </a:ext>
            </a:extLst>
          </p:cNvPr>
          <p:cNvSpPr>
            <a:spLocks noGrp="1"/>
          </p:cNvSpPr>
          <p:nvPr/>
        </p:nvSpPr>
        <p:spPr>
          <a:xfrm rot="-120000">
            <a:off x="3762375" y="1476375"/>
            <a:ext cx="6143625" cy="13144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7050" b="1" i="1">
                <a:ln w="23813">
                  <a:solidFill>
                    <a:srgbClr val="0B5DFF"/>
                  </a:solidFill>
                  <a:prstDash val="solid"/>
                </a:ln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7050" b="1" i="1">
                <a:ln w="23813">
                  <a:solidFill>
                    <a:srgbClr val="0B5DFF"/>
                  </a:solidFill>
                  <a:prstDash val="solid"/>
                </a:ln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MATCHDAG</a:t>
            </a:r>
          </a:p>
        </p:txBody>
      </p:sp>
      <p:sp>
        <p:nvSpPr>
          <p:cNvPr id="8" name="underrubrik-band">
            <a:extLst>
              <a:ext uri="{FF2B5EF4-FFF2-40B4-BE49-F238E27FC236}">
                <a16:creationId xmlns:a16="http://schemas.microsoft.com/office/drawing/2014/main" id="{014B2B36-91C8-44B3-8B1C-2569BF98C9EC}"/>
              </a:ext>
            </a:extLst>
          </p:cNvPr>
          <p:cNvSpPr>
            <a:spLocks noGrp="1"/>
          </p:cNvSpPr>
          <p:nvPr/>
        </p:nvSpPr>
        <p:spPr>
          <a:xfrm rot="-120000">
            <a:off x="4286250" y="2733675"/>
            <a:ext cx="5429250" cy="533400"/>
          </a:xfrm>
          <a:prstGeom prst="rect">
            <a:avLst/>
          </a:prstGeom>
          <a:solidFill>
            <a:srgbClr val="FFFFFF">
              <a:alpha val="94000"/>
            </a:srgbClr>
          </a:solidFill>
          <a:ln w="19050">
            <a:solidFill>
              <a:srgbClr val="0B5DF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9" name="underrubrik">
            <a:extLst>
              <a:ext uri="{FF2B5EF4-FFF2-40B4-BE49-F238E27FC236}">
                <a16:creationId xmlns:a16="http://schemas.microsoft.com/office/drawing/2014/main" id="{6A2F1A8E-85A8-45A5-B6A5-5FE9DD0216AC}"/>
              </a:ext>
            </a:extLst>
          </p:cNvPr>
          <p:cNvSpPr>
            <a:spLocks noGrp="1"/>
          </p:cNvSpPr>
          <p:nvPr/>
        </p:nvSpPr>
        <p:spPr>
          <a:xfrm rot="-120000">
            <a:off x="4362450" y="2781300"/>
            <a:ext cx="528637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2025" b="1" i="1">
                <a:solidFill>
                  <a:srgbClr val="071A3A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025" b="1" i="1">
                <a:solidFill>
                  <a:srgbClr val="071A3A"/>
                </a:solidFill>
                <a:latin typeface="Nimbus Sans Narrow"/>
                <a:ea typeface="Nimbus Sans Narrow"/>
                <a:cs typeface="Nimbus Sans Narrow"/>
              </a:rPr>
              <a:t>KOM OCH HEJA FRAM VÅRT LAG!</a:t>
            </a:r>
          </a:p>
        </p:txBody>
      </p:sp>
      <p:pic>
        <p:nvPicPr>
          <p:cNvPr id="36" name="Bildobjekt 3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857750" y="4238625"/>
            <a:ext cx="1809750" cy="1809750"/>
          </a:xfrm>
          <a:prstGeom prst="rect">
            <a:avLst/>
          </a:prstGeom>
        </p:spPr>
      </p:pic>
      <p:sp>
        <p:nvSpPr>
          <p:cNvPr id="11" name="lag-2-logga-ersatt-med-bild">
            <a:extLst>
              <a:ext uri="{FF2B5EF4-FFF2-40B4-BE49-F238E27FC236}">
                <a16:creationId xmlns:a16="http://schemas.microsoft.com/office/drawing/2014/main" id="{E12B520E-CB26-4AE4-B335-35EDC2C2F33C}"/>
              </a:ext>
            </a:extLst>
          </p:cNvPr>
          <p:cNvSpPr>
            <a:spLocks noGrp="1"/>
          </p:cNvSpPr>
          <p:nvPr/>
        </p:nvSpPr>
        <p:spPr>
          <a:xfrm>
            <a:off x="7905750" y="4238625"/>
            <a:ext cx="1809750" cy="1809750"/>
          </a:xfrm>
          <a:prstGeom prst="ellipse">
            <a:avLst/>
          </a:prstGeom>
          <a:solidFill>
            <a:srgbClr val="071A3A">
              <a:alpha val="78000"/>
            </a:srgbClr>
          </a:solidFill>
          <a:ln w="28575">
            <a:solidFill>
              <a:srgbClr val="FFFFFF"/>
            </a:solidFill>
            <a:prstDash val="dash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80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LÄGG IN</a:t>
            </a:r>
          </a:p>
          <a:p>
            <a:pPr algn="ctr">
              <a:defRPr sz="180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80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LOGGA</a:t>
            </a:r>
          </a:p>
        </p:txBody>
      </p:sp>
      <p:sp>
        <p:nvSpPr>
          <p:cNvPr id="12" name="vs">
            <a:extLst>
              <a:ext uri="{FF2B5EF4-FFF2-40B4-BE49-F238E27FC236}">
                <a16:creationId xmlns:a16="http://schemas.microsoft.com/office/drawing/2014/main" id="{6DB3C8C1-7801-406B-9AD3-94D8C8841209}"/>
              </a:ext>
            </a:extLst>
          </p:cNvPr>
          <p:cNvSpPr>
            <a:spLocks noGrp="1"/>
          </p:cNvSpPr>
          <p:nvPr/>
        </p:nvSpPr>
        <p:spPr>
          <a:xfrm>
            <a:off x="6762750" y="4762500"/>
            <a:ext cx="1095375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4350" b="1" i="1">
                <a:ln w="19050">
                  <a:solidFill>
                    <a:srgbClr val="0B5DFF"/>
                  </a:solidFill>
                  <a:prstDash val="solid"/>
                </a:ln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350" b="1" i="1">
                <a:ln w="19050">
                  <a:solidFill>
                    <a:srgbClr val="0B5DFF"/>
                  </a:solidFill>
                  <a:prstDash val="solid"/>
                </a:ln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VS</a:t>
            </a:r>
          </a:p>
        </p:txBody>
      </p:sp>
      <p:sp>
        <p:nvSpPr>
          <p:cNvPr id="14" name="lag-2-namn-band">
            <a:extLst>
              <a:ext uri="{FF2B5EF4-FFF2-40B4-BE49-F238E27FC236}">
                <a16:creationId xmlns:a16="http://schemas.microsoft.com/office/drawing/2014/main" id="{7E83AF28-4BCA-4CA6-A620-07B0947BE6F6}"/>
              </a:ext>
            </a:extLst>
          </p:cNvPr>
          <p:cNvSpPr>
            <a:spLocks noGrp="1"/>
          </p:cNvSpPr>
          <p:nvPr/>
        </p:nvSpPr>
        <p:spPr>
          <a:xfrm>
            <a:off x="7381875" y="6191250"/>
            <a:ext cx="2762250" cy="781050"/>
          </a:xfrm>
          <a:prstGeom prst="roundRect">
            <a:avLst>
              <a:gd name="adj" fmla="val 21951"/>
            </a:avLst>
          </a:prstGeom>
          <a:solidFill>
            <a:srgbClr val="06183B">
              <a:alpha val="94000"/>
            </a:srgbClr>
          </a:solidFill>
          <a:ln w="23813">
            <a:solidFill>
              <a:srgbClr val="0B5D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sv-SE"/>
          </a:p>
        </p:txBody>
      </p:sp>
      <p:sp>
        <p:nvSpPr>
          <p:cNvPr id="16" name="lag-2-namn-redigerbart">
            <a:extLst>
              <a:ext uri="{FF2B5EF4-FFF2-40B4-BE49-F238E27FC236}">
                <a16:creationId xmlns:a16="http://schemas.microsoft.com/office/drawing/2014/main" id="{53EB9626-A3D0-4FA2-8FFE-525965DBA59A}"/>
              </a:ext>
            </a:extLst>
          </p:cNvPr>
          <p:cNvSpPr>
            <a:spLocks noGrp="1"/>
          </p:cNvSpPr>
          <p:nvPr/>
        </p:nvSpPr>
        <p:spPr>
          <a:xfrm>
            <a:off x="7486650" y="6238875"/>
            <a:ext cx="25527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29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9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MOTSTÅNDARE</a:t>
            </a:r>
          </a:p>
        </p:txBody>
      </p:sp>
      <p:sp>
        <p:nvSpPr>
          <p:cNvPr id="26" name="vardegrund">
            <a:extLst>
              <a:ext uri="{FF2B5EF4-FFF2-40B4-BE49-F238E27FC236}">
                <a16:creationId xmlns:a16="http://schemas.microsoft.com/office/drawing/2014/main" id="{DBA413F3-AD5A-4E1B-8469-27C306C87745}"/>
              </a:ext>
            </a:extLst>
          </p:cNvPr>
          <p:cNvSpPr>
            <a:spLocks noGrp="1"/>
          </p:cNvSpPr>
          <p:nvPr/>
        </p:nvSpPr>
        <p:spPr>
          <a:xfrm>
            <a:off x="2905125" y="12258675"/>
            <a:ext cx="6572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150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50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GLÄDJE     GEMENSKAP     UTVECKLING</a:t>
            </a:r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9E881CF9-E2B4-326F-7DE8-905757ACC2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48486" y="1403284"/>
            <a:ext cx="7236927" cy="10855391"/>
          </a:xfrm>
          <a:prstGeom prst="rect">
            <a:avLst/>
          </a:prstGeom>
        </p:spPr>
      </p:pic>
      <p:sp>
        <p:nvSpPr>
          <p:cNvPr id="13" name="lag-1-namn-band">
            <a:extLst>
              <a:ext uri="{FF2B5EF4-FFF2-40B4-BE49-F238E27FC236}">
                <a16:creationId xmlns:a16="http://schemas.microsoft.com/office/drawing/2014/main" id="{5092D326-D8BD-46A9-A4E5-7AAA6AE4FA81}"/>
              </a:ext>
            </a:extLst>
          </p:cNvPr>
          <p:cNvSpPr>
            <a:spLocks noGrp="1"/>
          </p:cNvSpPr>
          <p:nvPr/>
        </p:nvSpPr>
        <p:spPr>
          <a:xfrm>
            <a:off x="4333875" y="6191250"/>
            <a:ext cx="2905125" cy="781050"/>
          </a:xfrm>
          <a:prstGeom prst="roundRect">
            <a:avLst>
              <a:gd name="adj" fmla="val 21951"/>
            </a:avLst>
          </a:prstGeom>
          <a:solidFill>
            <a:srgbClr val="06183B">
              <a:alpha val="94000"/>
            </a:srgbClr>
          </a:solidFill>
          <a:ln w="23813">
            <a:solidFill>
              <a:srgbClr val="0B5D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sv-SE"/>
          </a:p>
        </p:txBody>
      </p:sp>
      <p:sp>
        <p:nvSpPr>
          <p:cNvPr id="15" name="lag-1-namn-redigerbart">
            <a:extLst>
              <a:ext uri="{FF2B5EF4-FFF2-40B4-BE49-F238E27FC236}">
                <a16:creationId xmlns:a16="http://schemas.microsoft.com/office/drawing/2014/main" id="{0AB051E2-69CC-48D4-85DF-914A44BA2C4C}"/>
              </a:ext>
            </a:extLst>
          </p:cNvPr>
          <p:cNvSpPr>
            <a:spLocks noGrp="1"/>
          </p:cNvSpPr>
          <p:nvPr/>
        </p:nvSpPr>
        <p:spPr>
          <a:xfrm>
            <a:off x="4438650" y="6238875"/>
            <a:ext cx="26955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29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925" b="1" dirty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SK VIDE</a:t>
            </a:r>
          </a:p>
        </p:txBody>
      </p:sp>
      <p:sp>
        <p:nvSpPr>
          <p:cNvPr id="17" name="matchinformation">
            <a:extLst>
              <a:ext uri="{FF2B5EF4-FFF2-40B4-BE49-F238E27FC236}">
                <a16:creationId xmlns:a16="http://schemas.microsoft.com/office/drawing/2014/main" id="{C81ADE35-E1FA-4767-ACF2-88D3593A5BF8}"/>
              </a:ext>
            </a:extLst>
          </p:cNvPr>
          <p:cNvSpPr>
            <a:spLocks noGrp="1"/>
          </p:cNvSpPr>
          <p:nvPr/>
        </p:nvSpPr>
        <p:spPr>
          <a:xfrm>
            <a:off x="4143375" y="8810625"/>
            <a:ext cx="5857875" cy="2047875"/>
          </a:xfrm>
          <a:prstGeom prst="roundRect">
            <a:avLst>
              <a:gd name="adj" fmla="val 11163"/>
            </a:avLst>
          </a:prstGeom>
          <a:solidFill>
            <a:srgbClr val="06183B">
              <a:alpha val="90000"/>
            </a:srgbClr>
          </a:solidFill>
          <a:ln w="28575">
            <a:solidFill>
              <a:srgbClr val="0B5D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  <p:txBody>
          <a:bodyPr/>
          <a:lstStyle/>
          <a:p>
            <a:endParaRPr lang="sv-SE"/>
          </a:p>
        </p:txBody>
      </p:sp>
      <p:sp>
        <p:nvSpPr>
          <p:cNvPr id="18" name="info-delare-635">
            <a:extLst>
              <a:ext uri="{FF2B5EF4-FFF2-40B4-BE49-F238E27FC236}">
                <a16:creationId xmlns:a16="http://schemas.microsoft.com/office/drawing/2014/main" id="{560E3A9F-804E-4F97-A8CF-30B2FB85F1D2}"/>
              </a:ext>
            </a:extLst>
          </p:cNvPr>
          <p:cNvSpPr>
            <a:spLocks noGrp="1"/>
          </p:cNvSpPr>
          <p:nvPr/>
        </p:nvSpPr>
        <p:spPr>
          <a:xfrm>
            <a:off x="6048375" y="9067800"/>
            <a:ext cx="0" cy="1524000"/>
          </a:xfrm>
          <a:prstGeom prst="line">
            <a:avLst/>
          </a:prstGeom>
          <a:noFill/>
          <a:ln w="19050">
            <a:solidFill>
              <a:srgbClr val="FFFFFF">
                <a:alpha val="78000"/>
              </a:srgbClr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9" name="info-delare-825">
            <a:extLst>
              <a:ext uri="{FF2B5EF4-FFF2-40B4-BE49-F238E27FC236}">
                <a16:creationId xmlns:a16="http://schemas.microsoft.com/office/drawing/2014/main" id="{43F75B9E-D524-401F-8C06-E59F7761C2EF}"/>
              </a:ext>
            </a:extLst>
          </p:cNvPr>
          <p:cNvSpPr>
            <a:spLocks noGrp="1"/>
          </p:cNvSpPr>
          <p:nvPr/>
        </p:nvSpPr>
        <p:spPr>
          <a:xfrm>
            <a:off x="7858125" y="9067800"/>
            <a:ext cx="0" cy="1524000"/>
          </a:xfrm>
          <a:prstGeom prst="line">
            <a:avLst/>
          </a:prstGeom>
          <a:noFill/>
          <a:ln w="19050">
            <a:solidFill>
              <a:srgbClr val="FFFFFF">
                <a:alpha val="78000"/>
              </a:srgbClr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0" name="veckodag-redigerbar">
            <a:extLst>
              <a:ext uri="{FF2B5EF4-FFF2-40B4-BE49-F238E27FC236}">
                <a16:creationId xmlns:a16="http://schemas.microsoft.com/office/drawing/2014/main" id="{ABA7A6C3-F3A2-4D6B-99EE-9810CEF68359}"/>
              </a:ext>
            </a:extLst>
          </p:cNvPr>
          <p:cNvSpPr>
            <a:spLocks noGrp="1"/>
          </p:cNvSpPr>
          <p:nvPr/>
        </p:nvSpPr>
        <p:spPr>
          <a:xfrm>
            <a:off x="4314825" y="9067800"/>
            <a:ext cx="15811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16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6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VECKODAG</a:t>
            </a:r>
          </a:p>
        </p:txBody>
      </p:sp>
      <p:sp>
        <p:nvSpPr>
          <p:cNvPr id="21" name="datum-redigerbart">
            <a:extLst>
              <a:ext uri="{FF2B5EF4-FFF2-40B4-BE49-F238E27FC236}">
                <a16:creationId xmlns:a16="http://schemas.microsoft.com/office/drawing/2014/main" id="{ACD5128B-76D2-4523-A72D-90CA816F44B7}"/>
              </a:ext>
            </a:extLst>
          </p:cNvPr>
          <p:cNvSpPr>
            <a:spLocks noGrp="1"/>
          </p:cNvSpPr>
          <p:nvPr/>
        </p:nvSpPr>
        <p:spPr>
          <a:xfrm>
            <a:off x="4257675" y="9496425"/>
            <a:ext cx="1695450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367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67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DD/MM</a:t>
            </a:r>
          </a:p>
        </p:txBody>
      </p:sp>
      <p:sp>
        <p:nvSpPr>
          <p:cNvPr id="22" name="tid-etikett">
            <a:extLst>
              <a:ext uri="{FF2B5EF4-FFF2-40B4-BE49-F238E27FC236}">
                <a16:creationId xmlns:a16="http://schemas.microsoft.com/office/drawing/2014/main" id="{39554C17-BB0E-4A9E-A235-CEDE89BEC968}"/>
              </a:ext>
            </a:extLst>
          </p:cNvPr>
          <p:cNvSpPr>
            <a:spLocks noGrp="1"/>
          </p:cNvSpPr>
          <p:nvPr/>
        </p:nvSpPr>
        <p:spPr>
          <a:xfrm>
            <a:off x="6200775" y="9067800"/>
            <a:ext cx="15049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16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6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KL</a:t>
            </a:r>
          </a:p>
        </p:txBody>
      </p:sp>
      <p:sp>
        <p:nvSpPr>
          <p:cNvPr id="23" name="tid-redigerbar">
            <a:extLst>
              <a:ext uri="{FF2B5EF4-FFF2-40B4-BE49-F238E27FC236}">
                <a16:creationId xmlns:a16="http://schemas.microsoft.com/office/drawing/2014/main" id="{D8DA900D-F955-4CCA-A166-8EFDC4732AB3}"/>
              </a:ext>
            </a:extLst>
          </p:cNvPr>
          <p:cNvSpPr>
            <a:spLocks noGrp="1"/>
          </p:cNvSpPr>
          <p:nvPr/>
        </p:nvSpPr>
        <p:spPr>
          <a:xfrm>
            <a:off x="6134100" y="9496425"/>
            <a:ext cx="1657350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367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67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00.00</a:t>
            </a:r>
          </a:p>
        </p:txBody>
      </p:sp>
      <p:sp>
        <p:nvSpPr>
          <p:cNvPr id="24" name="plats-etikett">
            <a:extLst>
              <a:ext uri="{FF2B5EF4-FFF2-40B4-BE49-F238E27FC236}">
                <a16:creationId xmlns:a16="http://schemas.microsoft.com/office/drawing/2014/main" id="{E278E101-48BD-4541-9697-EEB22679A4D6}"/>
              </a:ext>
            </a:extLst>
          </p:cNvPr>
          <p:cNvSpPr>
            <a:spLocks noGrp="1"/>
          </p:cNvSpPr>
          <p:nvPr/>
        </p:nvSpPr>
        <p:spPr>
          <a:xfrm>
            <a:off x="8020050" y="9067800"/>
            <a:ext cx="18097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16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6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PLATS</a:t>
            </a:r>
          </a:p>
        </p:txBody>
      </p:sp>
      <p:sp>
        <p:nvSpPr>
          <p:cNvPr id="25" name="plats-redigerbar">
            <a:extLst>
              <a:ext uri="{FF2B5EF4-FFF2-40B4-BE49-F238E27FC236}">
                <a16:creationId xmlns:a16="http://schemas.microsoft.com/office/drawing/2014/main" id="{63BE179D-3318-4513-A6DF-EEDA8052C06C}"/>
              </a:ext>
            </a:extLst>
          </p:cNvPr>
          <p:cNvSpPr>
            <a:spLocks noGrp="1"/>
          </p:cNvSpPr>
          <p:nvPr/>
        </p:nvSpPr>
        <p:spPr>
          <a:xfrm>
            <a:off x="7953375" y="9496425"/>
            <a:ext cx="1952625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33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3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HALL</a:t>
            </a:r>
          </a:p>
        </p:txBody>
      </p:sp>
    </p:spTree>
    <p:extLst>
      <p:ext uri="{BB962C8B-B14F-4D97-AF65-F5344CB8AC3E}">
        <p14:creationId xmlns:p14="http://schemas.microsoft.com/office/powerpoint/2010/main" val="1320959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Bildobjekt 26"/>
          <p:cNvPicPr>
            <a:picLocks noChangeAspect="1"/>
          </p:cNvPicPr>
          <p:nvPr/>
        </p:nvPicPr>
        <p:blipFill>
          <a:blip r:embed="rId3"/>
          <a:srcRect l="18" r="18"/>
          <a:stretch>
            <a:fillRect/>
          </a:stretch>
        </p:blipFill>
        <p:spPr>
          <a:xfrm>
            <a:off x="0" y="0"/>
            <a:ext cx="10287000" cy="12858750"/>
          </a:xfrm>
          <a:prstGeom prst="rect">
            <a:avLst/>
          </a:prstGeom>
        </p:spPr>
      </p:pic>
      <p:sp>
        <p:nvSpPr>
          <p:cNvPr id="2" name="mork-toning">
            <a:extLst>
              <a:ext uri="{FF2B5EF4-FFF2-40B4-BE49-F238E27FC236}">
                <a16:creationId xmlns:a16="http://schemas.microsoft.com/office/drawing/2014/main" id="{A95066EA-84DE-4D97-A62F-656FDE07DAC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0287000" cy="12858750"/>
          </a:xfrm>
          <a:prstGeom prst="rect">
            <a:avLst/>
          </a:prstGeom>
          <a:solidFill>
            <a:srgbClr val="020B1D">
              <a:alpha val="22000"/>
            </a:srgbClr>
          </a:solidFill>
          <a:ln w="0">
            <a:noFill/>
          </a:ln>
        </p:spPr>
        <p:txBody>
          <a:bodyPr/>
          <a:lstStyle/>
          <a:p>
            <a:endParaRPr lang="sv-SE"/>
          </a:p>
        </p:txBody>
      </p:sp>
      <p:sp>
        <p:nvSpPr>
          <p:cNvPr id="4" name="foreningsnamn">
            <a:extLst>
              <a:ext uri="{FF2B5EF4-FFF2-40B4-BE49-F238E27FC236}">
                <a16:creationId xmlns:a16="http://schemas.microsoft.com/office/drawing/2014/main" id="{A9576F16-20FA-4046-BFA0-B92FB1DA68E5}"/>
              </a:ext>
            </a:extLst>
          </p:cNvPr>
          <p:cNvSpPr>
            <a:spLocks noGrp="1"/>
          </p:cNvSpPr>
          <p:nvPr/>
        </p:nvSpPr>
        <p:spPr>
          <a:xfrm>
            <a:off x="342900" y="228600"/>
            <a:ext cx="2857500" cy="106680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l">
              <a:lnSpc>
                <a:spcPct val="88000"/>
              </a:lnSpc>
              <a:buNone/>
              <a:defRPr sz="19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9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SPORTKLUBBEN</a:t>
            </a:r>
          </a:p>
          <a:p>
            <a:pPr algn="l">
              <a:lnSpc>
                <a:spcPct val="88000"/>
              </a:lnSpc>
              <a:buNone/>
              <a:defRPr sz="19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9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VIDE      ━━━━━</a:t>
            </a:r>
          </a:p>
          <a:p>
            <a:pPr algn="l">
              <a:lnSpc>
                <a:spcPct val="88000"/>
              </a:lnSpc>
              <a:buNone/>
              <a:defRPr sz="19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9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1941</a:t>
            </a:r>
          </a:p>
        </p:txBody>
      </p:sp>
      <p:sp>
        <p:nvSpPr>
          <p:cNvPr id="5" name="serie-och-lag-redigerbart">
            <a:extLst>
              <a:ext uri="{FF2B5EF4-FFF2-40B4-BE49-F238E27FC236}">
                <a16:creationId xmlns:a16="http://schemas.microsoft.com/office/drawing/2014/main" id="{792E7C4F-DD36-4D86-BA24-E68B7BD8CC1E}"/>
              </a:ext>
            </a:extLst>
          </p:cNvPr>
          <p:cNvSpPr>
            <a:spLocks noGrp="1"/>
          </p:cNvSpPr>
          <p:nvPr/>
        </p:nvSpPr>
        <p:spPr>
          <a:xfrm>
            <a:off x="6858000" y="323850"/>
            <a:ext cx="3000375" cy="5143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r">
              <a:defRPr sz="2250" b="1" i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250" b="1" i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SERIE / LAG</a:t>
            </a:r>
          </a:p>
        </p:txBody>
      </p:sp>
      <p:sp>
        <p:nvSpPr>
          <p:cNvPr id="6" name="sasong">
            <a:extLst>
              <a:ext uri="{FF2B5EF4-FFF2-40B4-BE49-F238E27FC236}">
                <a16:creationId xmlns:a16="http://schemas.microsoft.com/office/drawing/2014/main" id="{910C1E11-DC0C-480C-A27B-3B05BE8FAA2C}"/>
              </a:ext>
            </a:extLst>
          </p:cNvPr>
          <p:cNvSpPr>
            <a:spLocks noGrp="1"/>
          </p:cNvSpPr>
          <p:nvPr/>
        </p:nvSpPr>
        <p:spPr>
          <a:xfrm>
            <a:off x="7000875" y="819150"/>
            <a:ext cx="2857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r">
              <a:defRPr sz="14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4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SÄSONGEN 2026/2027</a:t>
            </a:r>
          </a:p>
        </p:txBody>
      </p:sp>
      <p:sp>
        <p:nvSpPr>
          <p:cNvPr id="7" name="huvudrubrik">
            <a:extLst>
              <a:ext uri="{FF2B5EF4-FFF2-40B4-BE49-F238E27FC236}">
                <a16:creationId xmlns:a16="http://schemas.microsoft.com/office/drawing/2014/main" id="{40054234-D5F7-44B9-813B-82B1DB7F3FBC}"/>
              </a:ext>
            </a:extLst>
          </p:cNvPr>
          <p:cNvSpPr>
            <a:spLocks noGrp="1"/>
          </p:cNvSpPr>
          <p:nvPr/>
        </p:nvSpPr>
        <p:spPr>
          <a:xfrm rot="-120000">
            <a:off x="3762375" y="1476375"/>
            <a:ext cx="6143625" cy="13144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5850" b="1" i="1">
                <a:ln w="23813">
                  <a:solidFill>
                    <a:srgbClr val="0B5DFF"/>
                  </a:solidFill>
                  <a:prstDash val="solid"/>
                </a:ln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5850" b="1" i="1">
                <a:ln w="23813">
                  <a:solidFill>
                    <a:srgbClr val="0B5DFF"/>
                  </a:solidFill>
                  <a:prstDash val="solid"/>
                </a:ln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BORTAMATCH!</a:t>
            </a:r>
          </a:p>
        </p:txBody>
      </p:sp>
      <p:sp>
        <p:nvSpPr>
          <p:cNvPr id="8" name="underrubrik-band">
            <a:extLst>
              <a:ext uri="{FF2B5EF4-FFF2-40B4-BE49-F238E27FC236}">
                <a16:creationId xmlns:a16="http://schemas.microsoft.com/office/drawing/2014/main" id="{11EA631F-F4D7-4FAF-957C-E1E516E87972}"/>
              </a:ext>
            </a:extLst>
          </p:cNvPr>
          <p:cNvSpPr>
            <a:spLocks noGrp="1"/>
          </p:cNvSpPr>
          <p:nvPr/>
        </p:nvSpPr>
        <p:spPr>
          <a:xfrm rot="-120000">
            <a:off x="4286250" y="2733675"/>
            <a:ext cx="5429250" cy="533400"/>
          </a:xfrm>
          <a:prstGeom prst="rect">
            <a:avLst/>
          </a:prstGeom>
          <a:solidFill>
            <a:srgbClr val="FFFFFF">
              <a:alpha val="94000"/>
            </a:srgbClr>
          </a:solidFill>
          <a:ln w="19050">
            <a:solidFill>
              <a:srgbClr val="0B5DFF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9" name="underrubrik">
            <a:extLst>
              <a:ext uri="{FF2B5EF4-FFF2-40B4-BE49-F238E27FC236}">
                <a16:creationId xmlns:a16="http://schemas.microsoft.com/office/drawing/2014/main" id="{F8591841-2F52-4B54-9E1F-F48A4124E396}"/>
              </a:ext>
            </a:extLst>
          </p:cNvPr>
          <p:cNvSpPr>
            <a:spLocks noGrp="1"/>
          </p:cNvSpPr>
          <p:nvPr/>
        </p:nvSpPr>
        <p:spPr>
          <a:xfrm rot="-120000">
            <a:off x="4362450" y="2781300"/>
            <a:ext cx="528637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2025" b="1" i="1">
                <a:solidFill>
                  <a:srgbClr val="071A3A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025" b="1" i="1">
                <a:solidFill>
                  <a:srgbClr val="071A3A"/>
                </a:solidFill>
                <a:latin typeface="Nimbus Sans Narrow"/>
                <a:ea typeface="Nimbus Sans Narrow"/>
                <a:cs typeface="Nimbus Sans Narrow"/>
              </a:rPr>
              <a:t>KOM OCH HEJA FRAM VÅRT LAG!</a:t>
            </a:r>
          </a:p>
        </p:txBody>
      </p:sp>
      <p:pic>
        <p:nvPicPr>
          <p:cNvPr id="36" name="Bildobjekt 3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905750" y="4238625"/>
            <a:ext cx="1809750" cy="1809750"/>
          </a:xfrm>
          <a:prstGeom prst="rect">
            <a:avLst/>
          </a:prstGeom>
        </p:spPr>
      </p:pic>
      <p:sp>
        <p:nvSpPr>
          <p:cNvPr id="11" name="lag-1-logga-ersatt-med-bild">
            <a:extLst>
              <a:ext uri="{FF2B5EF4-FFF2-40B4-BE49-F238E27FC236}">
                <a16:creationId xmlns:a16="http://schemas.microsoft.com/office/drawing/2014/main" id="{4F66D5B0-0635-427D-AC35-225D286954F7}"/>
              </a:ext>
            </a:extLst>
          </p:cNvPr>
          <p:cNvSpPr>
            <a:spLocks noGrp="1"/>
          </p:cNvSpPr>
          <p:nvPr/>
        </p:nvSpPr>
        <p:spPr>
          <a:xfrm>
            <a:off x="4857750" y="4238625"/>
            <a:ext cx="1809750" cy="1809750"/>
          </a:xfrm>
          <a:prstGeom prst="ellipse">
            <a:avLst/>
          </a:prstGeom>
          <a:solidFill>
            <a:srgbClr val="071A3A">
              <a:alpha val="78000"/>
            </a:srgbClr>
          </a:solidFill>
          <a:ln w="28575">
            <a:solidFill>
              <a:srgbClr val="FFFFFF"/>
            </a:solidFill>
            <a:prstDash val="dash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80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LÄGG IN</a:t>
            </a:r>
          </a:p>
          <a:p>
            <a:pPr algn="ctr">
              <a:defRPr sz="180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80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LOGGA</a:t>
            </a:r>
          </a:p>
        </p:txBody>
      </p:sp>
      <p:sp>
        <p:nvSpPr>
          <p:cNvPr id="12" name="vs">
            <a:extLst>
              <a:ext uri="{FF2B5EF4-FFF2-40B4-BE49-F238E27FC236}">
                <a16:creationId xmlns:a16="http://schemas.microsoft.com/office/drawing/2014/main" id="{BCE9C244-55C9-4780-847B-D3DEBEFC29F9}"/>
              </a:ext>
            </a:extLst>
          </p:cNvPr>
          <p:cNvSpPr>
            <a:spLocks noGrp="1"/>
          </p:cNvSpPr>
          <p:nvPr/>
        </p:nvSpPr>
        <p:spPr>
          <a:xfrm>
            <a:off x="6762750" y="4762500"/>
            <a:ext cx="1095375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4350" b="1" i="1">
                <a:ln w="19050">
                  <a:solidFill>
                    <a:srgbClr val="0B5DFF"/>
                  </a:solidFill>
                  <a:prstDash val="solid"/>
                </a:ln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4350" b="1" i="1">
                <a:ln w="19050">
                  <a:solidFill>
                    <a:srgbClr val="0B5DFF"/>
                  </a:solidFill>
                  <a:prstDash val="solid"/>
                </a:ln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VS</a:t>
            </a:r>
          </a:p>
        </p:txBody>
      </p:sp>
      <p:sp>
        <p:nvSpPr>
          <p:cNvPr id="14" name="lag-2-namn-band">
            <a:extLst>
              <a:ext uri="{FF2B5EF4-FFF2-40B4-BE49-F238E27FC236}">
                <a16:creationId xmlns:a16="http://schemas.microsoft.com/office/drawing/2014/main" id="{CBC3B4BF-A14B-47E6-AD8F-A3E8E43B86BC}"/>
              </a:ext>
            </a:extLst>
          </p:cNvPr>
          <p:cNvSpPr>
            <a:spLocks noGrp="1"/>
          </p:cNvSpPr>
          <p:nvPr/>
        </p:nvSpPr>
        <p:spPr>
          <a:xfrm>
            <a:off x="7381875" y="6191250"/>
            <a:ext cx="2762250" cy="781050"/>
          </a:xfrm>
          <a:prstGeom prst="roundRect">
            <a:avLst>
              <a:gd name="adj" fmla="val 21951"/>
            </a:avLst>
          </a:prstGeom>
          <a:solidFill>
            <a:srgbClr val="06183B">
              <a:alpha val="94000"/>
            </a:srgbClr>
          </a:solidFill>
          <a:ln w="23813">
            <a:solidFill>
              <a:srgbClr val="0B5D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sv-SE"/>
          </a:p>
        </p:txBody>
      </p:sp>
      <p:sp>
        <p:nvSpPr>
          <p:cNvPr id="16" name="lag-2-namn-redigerbart">
            <a:extLst>
              <a:ext uri="{FF2B5EF4-FFF2-40B4-BE49-F238E27FC236}">
                <a16:creationId xmlns:a16="http://schemas.microsoft.com/office/drawing/2014/main" id="{048097AA-4858-49A7-ADAE-E7179BCF5066}"/>
              </a:ext>
            </a:extLst>
          </p:cNvPr>
          <p:cNvSpPr>
            <a:spLocks noGrp="1"/>
          </p:cNvSpPr>
          <p:nvPr/>
        </p:nvSpPr>
        <p:spPr>
          <a:xfrm>
            <a:off x="7486650" y="6238875"/>
            <a:ext cx="25527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29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9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SK VIDE [LAG]</a:t>
            </a:r>
          </a:p>
        </p:txBody>
      </p:sp>
      <p:sp>
        <p:nvSpPr>
          <p:cNvPr id="17" name="matchinformation">
            <a:extLst>
              <a:ext uri="{FF2B5EF4-FFF2-40B4-BE49-F238E27FC236}">
                <a16:creationId xmlns:a16="http://schemas.microsoft.com/office/drawing/2014/main" id="{E4FA6AC1-2501-41CE-945F-3292A378B638}"/>
              </a:ext>
            </a:extLst>
          </p:cNvPr>
          <p:cNvSpPr>
            <a:spLocks noGrp="1"/>
          </p:cNvSpPr>
          <p:nvPr/>
        </p:nvSpPr>
        <p:spPr>
          <a:xfrm>
            <a:off x="4143375" y="8810625"/>
            <a:ext cx="5857875" cy="2047875"/>
          </a:xfrm>
          <a:prstGeom prst="roundRect">
            <a:avLst>
              <a:gd name="adj" fmla="val 11163"/>
            </a:avLst>
          </a:prstGeom>
          <a:solidFill>
            <a:srgbClr val="06183B">
              <a:alpha val="90000"/>
            </a:srgbClr>
          </a:solidFill>
          <a:ln w="28575">
            <a:solidFill>
              <a:srgbClr val="0B5D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7">
            <a:scrgbClr r="0" g="0" b="0"/>
          </a:effectRef>
          <a:fontRef idx="major"/>
        </p:style>
        <p:txBody>
          <a:bodyPr/>
          <a:lstStyle/>
          <a:p>
            <a:endParaRPr lang="sv-SE"/>
          </a:p>
        </p:txBody>
      </p:sp>
      <p:sp>
        <p:nvSpPr>
          <p:cNvPr id="18" name="info-delare-635">
            <a:extLst>
              <a:ext uri="{FF2B5EF4-FFF2-40B4-BE49-F238E27FC236}">
                <a16:creationId xmlns:a16="http://schemas.microsoft.com/office/drawing/2014/main" id="{E38743C0-C543-40EE-A39D-725EDBC3958D}"/>
              </a:ext>
            </a:extLst>
          </p:cNvPr>
          <p:cNvSpPr>
            <a:spLocks noGrp="1"/>
          </p:cNvSpPr>
          <p:nvPr/>
        </p:nvSpPr>
        <p:spPr>
          <a:xfrm>
            <a:off x="6048375" y="9067800"/>
            <a:ext cx="0" cy="1524000"/>
          </a:xfrm>
          <a:prstGeom prst="line">
            <a:avLst/>
          </a:prstGeom>
          <a:noFill/>
          <a:ln w="19050">
            <a:solidFill>
              <a:srgbClr val="FFFFFF">
                <a:alpha val="78000"/>
              </a:srgbClr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9" name="info-delare-825">
            <a:extLst>
              <a:ext uri="{FF2B5EF4-FFF2-40B4-BE49-F238E27FC236}">
                <a16:creationId xmlns:a16="http://schemas.microsoft.com/office/drawing/2014/main" id="{8418B4B3-B505-400E-BB11-5349B76C6F23}"/>
              </a:ext>
            </a:extLst>
          </p:cNvPr>
          <p:cNvSpPr>
            <a:spLocks noGrp="1"/>
          </p:cNvSpPr>
          <p:nvPr/>
        </p:nvSpPr>
        <p:spPr>
          <a:xfrm>
            <a:off x="7858125" y="9067800"/>
            <a:ext cx="0" cy="1524000"/>
          </a:xfrm>
          <a:prstGeom prst="line">
            <a:avLst/>
          </a:prstGeom>
          <a:noFill/>
          <a:ln w="19050">
            <a:solidFill>
              <a:srgbClr val="FFFFFF">
                <a:alpha val="78000"/>
              </a:srgbClr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0" name="veckodag-redigerbar">
            <a:extLst>
              <a:ext uri="{FF2B5EF4-FFF2-40B4-BE49-F238E27FC236}">
                <a16:creationId xmlns:a16="http://schemas.microsoft.com/office/drawing/2014/main" id="{2C14E84A-AE96-4FD5-A00D-B0F5A4DB758F}"/>
              </a:ext>
            </a:extLst>
          </p:cNvPr>
          <p:cNvSpPr>
            <a:spLocks noGrp="1"/>
          </p:cNvSpPr>
          <p:nvPr/>
        </p:nvSpPr>
        <p:spPr>
          <a:xfrm>
            <a:off x="4314825" y="9067800"/>
            <a:ext cx="15811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16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6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VECKODAG</a:t>
            </a:r>
          </a:p>
        </p:txBody>
      </p:sp>
      <p:sp>
        <p:nvSpPr>
          <p:cNvPr id="21" name="datum-redigerbart">
            <a:extLst>
              <a:ext uri="{FF2B5EF4-FFF2-40B4-BE49-F238E27FC236}">
                <a16:creationId xmlns:a16="http://schemas.microsoft.com/office/drawing/2014/main" id="{1266E6B5-F3BE-4326-95DD-29CDE0F09ED6}"/>
              </a:ext>
            </a:extLst>
          </p:cNvPr>
          <p:cNvSpPr>
            <a:spLocks noGrp="1"/>
          </p:cNvSpPr>
          <p:nvPr/>
        </p:nvSpPr>
        <p:spPr>
          <a:xfrm>
            <a:off x="4257675" y="9496425"/>
            <a:ext cx="1695450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367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67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DD/MM</a:t>
            </a:r>
          </a:p>
        </p:txBody>
      </p:sp>
      <p:sp>
        <p:nvSpPr>
          <p:cNvPr id="22" name="tid-etikett">
            <a:extLst>
              <a:ext uri="{FF2B5EF4-FFF2-40B4-BE49-F238E27FC236}">
                <a16:creationId xmlns:a16="http://schemas.microsoft.com/office/drawing/2014/main" id="{7C174009-D08F-4603-B772-686C80AA0044}"/>
              </a:ext>
            </a:extLst>
          </p:cNvPr>
          <p:cNvSpPr>
            <a:spLocks noGrp="1"/>
          </p:cNvSpPr>
          <p:nvPr/>
        </p:nvSpPr>
        <p:spPr>
          <a:xfrm>
            <a:off x="6200775" y="9067800"/>
            <a:ext cx="15049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16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6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KL</a:t>
            </a:r>
          </a:p>
        </p:txBody>
      </p:sp>
      <p:sp>
        <p:nvSpPr>
          <p:cNvPr id="23" name="tid-redigerbar">
            <a:extLst>
              <a:ext uri="{FF2B5EF4-FFF2-40B4-BE49-F238E27FC236}">
                <a16:creationId xmlns:a16="http://schemas.microsoft.com/office/drawing/2014/main" id="{EFE381EF-085B-4263-BC6A-B3FA2A6FA441}"/>
              </a:ext>
            </a:extLst>
          </p:cNvPr>
          <p:cNvSpPr>
            <a:spLocks noGrp="1"/>
          </p:cNvSpPr>
          <p:nvPr/>
        </p:nvSpPr>
        <p:spPr>
          <a:xfrm>
            <a:off x="6134100" y="9496425"/>
            <a:ext cx="1657350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367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67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00.00</a:t>
            </a:r>
          </a:p>
        </p:txBody>
      </p:sp>
      <p:sp>
        <p:nvSpPr>
          <p:cNvPr id="24" name="plats-etikett">
            <a:extLst>
              <a:ext uri="{FF2B5EF4-FFF2-40B4-BE49-F238E27FC236}">
                <a16:creationId xmlns:a16="http://schemas.microsoft.com/office/drawing/2014/main" id="{54AA525B-2CB9-48F6-9DDE-439F21881D74}"/>
              </a:ext>
            </a:extLst>
          </p:cNvPr>
          <p:cNvSpPr>
            <a:spLocks noGrp="1"/>
          </p:cNvSpPr>
          <p:nvPr/>
        </p:nvSpPr>
        <p:spPr>
          <a:xfrm>
            <a:off x="8020050" y="9067800"/>
            <a:ext cx="18097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16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65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PLATS</a:t>
            </a:r>
          </a:p>
        </p:txBody>
      </p:sp>
      <p:sp>
        <p:nvSpPr>
          <p:cNvPr id="25" name="plats-redigerbar">
            <a:extLst>
              <a:ext uri="{FF2B5EF4-FFF2-40B4-BE49-F238E27FC236}">
                <a16:creationId xmlns:a16="http://schemas.microsoft.com/office/drawing/2014/main" id="{C686307A-AA38-4FED-BF0F-56F99BE89D03}"/>
              </a:ext>
            </a:extLst>
          </p:cNvPr>
          <p:cNvSpPr>
            <a:spLocks noGrp="1"/>
          </p:cNvSpPr>
          <p:nvPr/>
        </p:nvSpPr>
        <p:spPr>
          <a:xfrm>
            <a:off x="7953375" y="9496425"/>
            <a:ext cx="1952625" cy="8953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33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3300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HALL</a:t>
            </a:r>
          </a:p>
        </p:txBody>
      </p:sp>
      <p:sp>
        <p:nvSpPr>
          <p:cNvPr id="26" name="vardegrund">
            <a:extLst>
              <a:ext uri="{FF2B5EF4-FFF2-40B4-BE49-F238E27FC236}">
                <a16:creationId xmlns:a16="http://schemas.microsoft.com/office/drawing/2014/main" id="{255DB991-76F4-4273-8F52-D1CD11B7D0CD}"/>
              </a:ext>
            </a:extLst>
          </p:cNvPr>
          <p:cNvSpPr>
            <a:spLocks noGrp="1"/>
          </p:cNvSpPr>
          <p:nvPr/>
        </p:nvSpPr>
        <p:spPr>
          <a:xfrm>
            <a:off x="2905125" y="12258675"/>
            <a:ext cx="6572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150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1500" b="1">
                <a:solidFill>
                  <a:srgbClr val="D8ECFF"/>
                </a:solidFill>
                <a:latin typeface="Nimbus Sans Narrow"/>
                <a:ea typeface="Nimbus Sans Narrow"/>
                <a:cs typeface="Nimbus Sans Narrow"/>
              </a:rPr>
              <a:t>GLÄDJE     GEMENSKAP     UTVECKLING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558CC28D-EA07-DEC9-6FC8-4D48347313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362074" y="2200275"/>
            <a:ext cx="6705600" cy="10058400"/>
          </a:xfrm>
          <a:prstGeom prst="rect">
            <a:avLst/>
          </a:prstGeom>
        </p:spPr>
      </p:pic>
      <p:sp>
        <p:nvSpPr>
          <p:cNvPr id="13" name="lag-1-namn-band">
            <a:extLst>
              <a:ext uri="{FF2B5EF4-FFF2-40B4-BE49-F238E27FC236}">
                <a16:creationId xmlns:a16="http://schemas.microsoft.com/office/drawing/2014/main" id="{A9E3A47C-B0EB-4D07-B800-CF695BE4509D}"/>
              </a:ext>
            </a:extLst>
          </p:cNvPr>
          <p:cNvSpPr>
            <a:spLocks noGrp="1"/>
          </p:cNvSpPr>
          <p:nvPr/>
        </p:nvSpPr>
        <p:spPr>
          <a:xfrm>
            <a:off x="4333875" y="6191250"/>
            <a:ext cx="2905125" cy="781050"/>
          </a:xfrm>
          <a:prstGeom prst="roundRect">
            <a:avLst>
              <a:gd name="adj" fmla="val 21951"/>
            </a:avLst>
          </a:prstGeom>
          <a:solidFill>
            <a:srgbClr val="06183B">
              <a:alpha val="94000"/>
            </a:srgbClr>
          </a:solidFill>
          <a:ln w="23813">
            <a:solidFill>
              <a:srgbClr val="0B5DFF"/>
            </a:solidFill>
            <a:prstDash val="solid"/>
          </a:ln>
        </p:spPr>
        <p:style>
          <a:lnRef idx="0">
            <a:scrgbClr r="0" g="0" b="0"/>
          </a:lnRef>
          <a:fillRef idx="0">
            <a:scrgbClr r="0" g="0" b="0"/>
          </a:fillRef>
          <a:effectRef idx="6">
            <a:scrgbClr r="0" g="0" b="0"/>
          </a:effectRef>
          <a:fontRef idx="major"/>
        </p:style>
        <p:txBody>
          <a:bodyPr/>
          <a:lstStyle/>
          <a:p>
            <a:endParaRPr lang="sv-SE"/>
          </a:p>
        </p:txBody>
      </p:sp>
      <p:sp>
        <p:nvSpPr>
          <p:cNvPr id="15" name="lag-1-namn-redigerbart">
            <a:extLst>
              <a:ext uri="{FF2B5EF4-FFF2-40B4-BE49-F238E27FC236}">
                <a16:creationId xmlns:a16="http://schemas.microsoft.com/office/drawing/2014/main" id="{DC626430-A6A5-4875-A818-A325DEB5C088}"/>
              </a:ext>
            </a:extLst>
          </p:cNvPr>
          <p:cNvSpPr>
            <a:spLocks noGrp="1"/>
          </p:cNvSpPr>
          <p:nvPr/>
        </p:nvSpPr>
        <p:spPr>
          <a:xfrm>
            <a:off x="4438650" y="6238875"/>
            <a:ext cx="2695575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38100" tIns="28575" rIns="38100" bIns="28575" anchor="ctr">
            <a:normAutofit/>
          </a:bodyPr>
          <a:lstStyle/>
          <a:p>
            <a:pPr algn="ctr">
              <a:defRPr sz="2925" b="1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defRPr>
            </a:pPr>
            <a:r>
              <a:rPr sz="2925" b="1" dirty="0">
                <a:solidFill>
                  <a:srgbClr val="FFFFFF"/>
                </a:solidFill>
                <a:latin typeface="Nimbus Sans Narrow"/>
                <a:ea typeface="Nimbus Sans Narrow"/>
                <a:cs typeface="Nimbus Sans Narrow"/>
              </a:rPr>
              <a:t>HEMMALAG</a:t>
            </a:r>
          </a:p>
        </p:txBody>
      </p:sp>
    </p:spTree>
    <p:extLst>
      <p:ext uri="{BB962C8B-B14F-4D97-AF65-F5344CB8AC3E}">
        <p14:creationId xmlns:p14="http://schemas.microsoft.com/office/powerpoint/2010/main" val="1828384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260D13B1-1328-A356-BA05-055FFF0BFFB2}"/>
              </a:ext>
            </a:extLst>
          </p:cNvPr>
          <p:cNvSpPr txBox="1"/>
          <p:nvPr/>
        </p:nvSpPr>
        <p:spPr>
          <a:xfrm>
            <a:off x="655983" y="775252"/>
            <a:ext cx="9084365" cy="11264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b="1" dirty="0">
                <a:latin typeface="GD Ohio Text" pitchFamily="2" charset="0"/>
                <a:ea typeface="GD Ohio Text" pitchFamily="2" charset="0"/>
              </a:rPr>
              <a:t>Instruktion – skapa en matchannons</a:t>
            </a:r>
          </a:p>
          <a:p>
            <a:endParaRPr lang="sv-SE" b="1" dirty="0">
              <a:latin typeface="GD Ohio Text" pitchFamily="2" charset="0"/>
              <a:ea typeface="GD Ohio Text" pitchFamily="2" charset="0"/>
            </a:endParaRPr>
          </a:p>
          <a:p>
            <a:r>
              <a:rPr lang="sv-SE" b="1" dirty="0">
                <a:latin typeface="GD Ohio Text" pitchFamily="2" charset="0"/>
                <a:ea typeface="GD Ohio Text" pitchFamily="2" charset="0"/>
              </a:rPr>
              <a:t>1. Skapa en kopia av mallen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Öppna PowerPoint-mallen.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Välj </a:t>
            </a:r>
            <a:r>
              <a:rPr lang="sv-SE" b="1" dirty="0">
                <a:latin typeface="GD Ohio Text" pitchFamily="2" charset="0"/>
                <a:ea typeface="GD Ohio Text" pitchFamily="2" charset="0"/>
              </a:rPr>
              <a:t>Arkiv &gt; Spara som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.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Spara en ny kopia med matchens namn, exempelvis:</a:t>
            </a:r>
            <a:br>
              <a:rPr lang="sv-SE" dirty="0">
                <a:latin typeface="GD Ohio Text" pitchFamily="2" charset="0"/>
                <a:ea typeface="GD Ohio Text" pitchFamily="2" charset="0"/>
              </a:rPr>
            </a:br>
            <a:r>
              <a:rPr lang="sv-SE" b="1" dirty="0">
                <a:latin typeface="GD Ohio Text" pitchFamily="2" charset="0"/>
                <a:ea typeface="GD Ohio Text" pitchFamily="2" charset="0"/>
              </a:rPr>
              <a:t>SK Vide P12 – Storvreta 10 oktober</a:t>
            </a:r>
            <a:endParaRPr lang="sv-SE" dirty="0">
              <a:latin typeface="GD Ohio Text" pitchFamily="2" charset="0"/>
              <a:ea typeface="GD Ohio Text" pitchFamily="2" charset="0"/>
            </a:endParaRPr>
          </a:p>
          <a:p>
            <a:r>
              <a:rPr lang="sv-SE" dirty="0">
                <a:latin typeface="GD Ohio Text" pitchFamily="2" charset="0"/>
                <a:ea typeface="GD Ohio Text" pitchFamily="2" charset="0"/>
              </a:rPr>
              <a:t>Arbeta alltid i kopian så att originalmallen förblir oförändrad.</a:t>
            </a:r>
          </a:p>
          <a:p>
            <a:endParaRPr lang="sv-SE" b="1" dirty="0">
              <a:latin typeface="GD Ohio Text" pitchFamily="2" charset="0"/>
              <a:ea typeface="GD Ohio Text" pitchFamily="2" charset="0"/>
            </a:endParaRPr>
          </a:p>
          <a:p>
            <a:r>
              <a:rPr lang="sv-SE" b="1" dirty="0">
                <a:latin typeface="GD Ohio Text" pitchFamily="2" charset="0"/>
                <a:ea typeface="GD Ohio Text" pitchFamily="2" charset="0"/>
              </a:rPr>
              <a:t>2. Ändra matchuppgifterna</a:t>
            </a:r>
          </a:p>
          <a:p>
            <a:r>
              <a:rPr lang="sv-SE" dirty="0">
                <a:latin typeface="GD Ohio Text" pitchFamily="2" charset="0"/>
                <a:ea typeface="GD Ohio Text" pitchFamily="2" charset="0"/>
              </a:rPr>
              <a:t>Klicka direkt i respektive textfält och ersätt exempeltexten:</a:t>
            </a:r>
          </a:p>
          <a:p>
            <a:pPr lvl="0"/>
            <a:r>
              <a:rPr lang="sv-SE" b="1" dirty="0">
                <a:latin typeface="GD Ohio Text" pitchFamily="2" charset="0"/>
                <a:ea typeface="GD Ohio Text" pitchFamily="2" charset="0"/>
              </a:rPr>
              <a:t>SERIE / LAG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 – exempelvis </a:t>
            </a:r>
            <a:r>
              <a:rPr lang="sv-SE" i="1" dirty="0">
                <a:latin typeface="GD Ohio Text" pitchFamily="2" charset="0"/>
                <a:ea typeface="GD Ohio Text" pitchFamily="2" charset="0"/>
              </a:rPr>
              <a:t>Röd division 4 – P12</a:t>
            </a:r>
            <a:endParaRPr lang="sv-SE" dirty="0">
              <a:latin typeface="GD Ohio Text" pitchFamily="2" charset="0"/>
              <a:ea typeface="GD Ohio Text" pitchFamily="2" charset="0"/>
            </a:endParaRPr>
          </a:p>
          <a:p>
            <a:pPr lvl="0"/>
            <a:r>
              <a:rPr lang="sv-SE" b="1" dirty="0">
                <a:latin typeface="GD Ohio Text" pitchFamily="2" charset="0"/>
                <a:ea typeface="GD Ohio Text" pitchFamily="2" charset="0"/>
              </a:rPr>
              <a:t>SK VIDE [LAG]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 – skriv SK Vide-lagets namn</a:t>
            </a:r>
          </a:p>
          <a:p>
            <a:pPr lvl="0"/>
            <a:r>
              <a:rPr lang="sv-SE" b="1" dirty="0">
                <a:latin typeface="GD Ohio Text" pitchFamily="2" charset="0"/>
                <a:ea typeface="GD Ohio Text" pitchFamily="2" charset="0"/>
              </a:rPr>
              <a:t>MOTSTÅNDARE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 – skriv motståndarlagets namn</a:t>
            </a:r>
          </a:p>
          <a:p>
            <a:pPr lvl="0"/>
            <a:r>
              <a:rPr lang="sv-SE" b="1" dirty="0">
                <a:latin typeface="GD Ohio Text" pitchFamily="2" charset="0"/>
                <a:ea typeface="GD Ohio Text" pitchFamily="2" charset="0"/>
              </a:rPr>
              <a:t>VECKODAG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 – exempelvis </a:t>
            </a:r>
            <a:r>
              <a:rPr lang="sv-SE" i="1" dirty="0">
                <a:latin typeface="GD Ohio Text" pitchFamily="2" charset="0"/>
                <a:ea typeface="GD Ohio Text" pitchFamily="2" charset="0"/>
              </a:rPr>
              <a:t>LÖRDAG</a:t>
            </a:r>
            <a:endParaRPr lang="sv-SE" dirty="0">
              <a:latin typeface="GD Ohio Text" pitchFamily="2" charset="0"/>
              <a:ea typeface="GD Ohio Text" pitchFamily="2" charset="0"/>
            </a:endParaRPr>
          </a:p>
          <a:p>
            <a:pPr lvl="0"/>
            <a:r>
              <a:rPr lang="sv-SE" b="1" dirty="0">
                <a:latin typeface="GD Ohio Text" pitchFamily="2" charset="0"/>
                <a:ea typeface="GD Ohio Text" pitchFamily="2" charset="0"/>
              </a:rPr>
              <a:t>DD/MM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 – exempelvis </a:t>
            </a:r>
            <a:r>
              <a:rPr lang="sv-SE" i="1" dirty="0">
                <a:latin typeface="GD Ohio Text" pitchFamily="2" charset="0"/>
                <a:ea typeface="GD Ohio Text" pitchFamily="2" charset="0"/>
              </a:rPr>
              <a:t>10/10</a:t>
            </a:r>
            <a:endParaRPr lang="sv-SE" dirty="0">
              <a:latin typeface="GD Ohio Text" pitchFamily="2" charset="0"/>
              <a:ea typeface="GD Ohio Text" pitchFamily="2" charset="0"/>
            </a:endParaRPr>
          </a:p>
          <a:p>
            <a:pPr lvl="0"/>
            <a:r>
              <a:rPr lang="sv-SE" b="1" dirty="0">
                <a:latin typeface="GD Ohio Text" pitchFamily="2" charset="0"/>
                <a:ea typeface="GD Ohio Text" pitchFamily="2" charset="0"/>
              </a:rPr>
              <a:t>00.00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 – exempelvis </a:t>
            </a:r>
            <a:r>
              <a:rPr lang="sv-SE" i="1" dirty="0">
                <a:latin typeface="GD Ohio Text" pitchFamily="2" charset="0"/>
                <a:ea typeface="GD Ohio Text" pitchFamily="2" charset="0"/>
              </a:rPr>
              <a:t>14.30</a:t>
            </a:r>
            <a:endParaRPr lang="sv-SE" dirty="0">
              <a:latin typeface="GD Ohio Text" pitchFamily="2" charset="0"/>
              <a:ea typeface="GD Ohio Text" pitchFamily="2" charset="0"/>
            </a:endParaRPr>
          </a:p>
          <a:p>
            <a:pPr lvl="0"/>
            <a:r>
              <a:rPr lang="sv-SE" b="1" dirty="0">
                <a:latin typeface="GD Ohio Text" pitchFamily="2" charset="0"/>
                <a:ea typeface="GD Ohio Text" pitchFamily="2" charset="0"/>
              </a:rPr>
              <a:t>HALL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 – exempelvis </a:t>
            </a:r>
            <a:r>
              <a:rPr lang="sv-SE" i="1" dirty="0">
                <a:latin typeface="GD Ohio Text" pitchFamily="2" charset="0"/>
                <a:ea typeface="GD Ohio Text" pitchFamily="2" charset="0"/>
              </a:rPr>
              <a:t>CIK A</a:t>
            </a:r>
            <a:endParaRPr lang="sv-SE" dirty="0">
              <a:latin typeface="GD Ohio Text" pitchFamily="2" charset="0"/>
              <a:ea typeface="GD Ohio Text" pitchFamily="2" charset="0"/>
            </a:endParaRPr>
          </a:p>
          <a:p>
            <a:r>
              <a:rPr lang="sv-SE" dirty="0">
                <a:latin typeface="GD Ohio Text" pitchFamily="2" charset="0"/>
                <a:ea typeface="GD Ohio Text" pitchFamily="2" charset="0"/>
              </a:rPr>
              <a:t>Kontrollera att texten ryms i rutorna. Om ett lagnamn är långt kan textstorleken minskas något.</a:t>
            </a:r>
          </a:p>
          <a:p>
            <a:endParaRPr lang="sv-SE" b="1" dirty="0">
              <a:latin typeface="GD Ohio Text" pitchFamily="2" charset="0"/>
              <a:ea typeface="GD Ohio Text" pitchFamily="2" charset="0"/>
            </a:endParaRPr>
          </a:p>
          <a:p>
            <a:r>
              <a:rPr lang="sv-SE" b="1" dirty="0">
                <a:latin typeface="GD Ohio Text" pitchFamily="2" charset="0"/>
                <a:ea typeface="GD Ohio Text" pitchFamily="2" charset="0"/>
              </a:rPr>
              <a:t>3. Byt lagloggor</a:t>
            </a:r>
          </a:p>
          <a:p>
            <a:r>
              <a:rPr lang="sv-SE" b="1" dirty="0">
                <a:latin typeface="GD Ohio Text" pitchFamily="2" charset="0"/>
                <a:ea typeface="GD Ohio Text" pitchFamily="2" charset="0"/>
              </a:rPr>
              <a:t>SK Vide-loggan</a:t>
            </a:r>
          </a:p>
          <a:p>
            <a:r>
              <a:rPr lang="sv-SE" dirty="0">
                <a:latin typeface="GD Ohio Text" pitchFamily="2" charset="0"/>
                <a:ea typeface="GD Ohio Text" pitchFamily="2" charset="0"/>
              </a:rPr>
              <a:t>Om SK Vide-loggan ska vara kvar behöver ingenting ändras.</a:t>
            </a:r>
          </a:p>
          <a:p>
            <a:r>
              <a:rPr lang="sv-SE" dirty="0">
                <a:latin typeface="GD Ohio Text" pitchFamily="2" charset="0"/>
                <a:ea typeface="GD Ohio Text" pitchFamily="2" charset="0"/>
              </a:rPr>
              <a:t>Om du vill byta den: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Markera loggan.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Välj </a:t>
            </a:r>
            <a:r>
              <a:rPr lang="sv-SE" b="1" dirty="0">
                <a:latin typeface="GD Ohio Text" pitchFamily="2" charset="0"/>
                <a:ea typeface="GD Ohio Text" pitchFamily="2" charset="0"/>
              </a:rPr>
              <a:t>Bildformat &gt; Ändra bild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.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Välj </a:t>
            </a:r>
            <a:r>
              <a:rPr lang="sv-SE" b="1" dirty="0">
                <a:latin typeface="GD Ohio Text" pitchFamily="2" charset="0"/>
                <a:ea typeface="GD Ohio Text" pitchFamily="2" charset="0"/>
              </a:rPr>
              <a:t>Från en fil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.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Leta upp den nya loggan och klicka på </a:t>
            </a:r>
            <a:r>
              <a:rPr lang="sv-SE" b="1" dirty="0">
                <a:latin typeface="GD Ohio Text" pitchFamily="2" charset="0"/>
                <a:ea typeface="GD Ohio Text" pitchFamily="2" charset="0"/>
              </a:rPr>
              <a:t>Infoga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.</a:t>
            </a:r>
          </a:p>
          <a:p>
            <a:endParaRPr lang="sv-SE" b="1" dirty="0">
              <a:latin typeface="GD Ohio Text" pitchFamily="2" charset="0"/>
              <a:ea typeface="GD Ohio Text" pitchFamily="2" charset="0"/>
            </a:endParaRPr>
          </a:p>
          <a:p>
            <a:r>
              <a:rPr lang="sv-SE" b="1" dirty="0">
                <a:latin typeface="GD Ohio Text" pitchFamily="2" charset="0"/>
                <a:ea typeface="GD Ohio Text" pitchFamily="2" charset="0"/>
              </a:rPr>
              <a:t>Motståndarens logga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Markera den streckade cirkeln med texten </a:t>
            </a:r>
            <a:r>
              <a:rPr lang="sv-SE" b="1" dirty="0">
                <a:latin typeface="GD Ohio Text" pitchFamily="2" charset="0"/>
                <a:ea typeface="GD Ohio Text" pitchFamily="2" charset="0"/>
              </a:rPr>
              <a:t>LÄGG IN LOGGA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.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Tryck på </a:t>
            </a:r>
            <a:r>
              <a:rPr lang="sv-SE" b="1" dirty="0" err="1">
                <a:latin typeface="GD Ohio Text" pitchFamily="2" charset="0"/>
                <a:ea typeface="GD Ohio Text" pitchFamily="2" charset="0"/>
              </a:rPr>
              <a:t>Delete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.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Välj </a:t>
            </a:r>
            <a:r>
              <a:rPr lang="sv-SE" b="1" dirty="0">
                <a:latin typeface="GD Ohio Text" pitchFamily="2" charset="0"/>
                <a:ea typeface="GD Ohio Text" pitchFamily="2" charset="0"/>
              </a:rPr>
              <a:t>Infoga &gt; Bilder &gt; Bild från fil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.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Välj motståndarens logga.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Flytta loggan till den tomma platsen.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Ändra storleken genom att dra i ett av hörnen.</a:t>
            </a:r>
          </a:p>
          <a:p>
            <a:r>
              <a:rPr lang="sv-SE" dirty="0">
                <a:latin typeface="GD Ohio Text" pitchFamily="2" charset="0"/>
                <a:ea typeface="GD Ohio Text" pitchFamily="2" charset="0"/>
              </a:rPr>
              <a:t>Dra alltid i ett hörn när loggan </a:t>
            </a:r>
            <a:r>
              <a:rPr lang="sv-SE" dirty="0" err="1">
                <a:latin typeface="GD Ohio Text" pitchFamily="2" charset="0"/>
                <a:ea typeface="GD Ohio Text" pitchFamily="2" charset="0"/>
              </a:rPr>
              <a:t>storleksändras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. Då behåller den rätt proportioner och blir inte utdragen.</a:t>
            </a:r>
          </a:p>
          <a:p>
            <a:r>
              <a:rPr lang="sv-SE" dirty="0">
                <a:latin typeface="GD Ohio Text" pitchFamily="2" charset="0"/>
                <a:ea typeface="GD Ohio Text" pitchFamily="2" charset="0"/>
              </a:rPr>
              <a:t>Använd helst en logga i </a:t>
            </a:r>
            <a:r>
              <a:rPr lang="sv-SE" b="1" dirty="0">
                <a:latin typeface="GD Ohio Text" pitchFamily="2" charset="0"/>
                <a:ea typeface="GD Ohio Text" pitchFamily="2" charset="0"/>
              </a:rPr>
              <a:t>PNG-format med transparent bakgrund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5333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ruta 1">
            <a:extLst>
              <a:ext uri="{FF2B5EF4-FFF2-40B4-BE49-F238E27FC236}">
                <a16:creationId xmlns:a16="http://schemas.microsoft.com/office/drawing/2014/main" id="{433A4EE2-0311-8894-EE61-80E0E6BCA90D}"/>
              </a:ext>
            </a:extLst>
          </p:cNvPr>
          <p:cNvSpPr txBox="1"/>
          <p:nvPr/>
        </p:nvSpPr>
        <p:spPr>
          <a:xfrm>
            <a:off x="775251" y="914400"/>
            <a:ext cx="8925339" cy="10618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b="1" dirty="0">
                <a:latin typeface="GD Ohio Text" pitchFamily="2" charset="0"/>
                <a:ea typeface="GD Ohio Text" pitchFamily="2" charset="0"/>
              </a:rPr>
              <a:t>4. Kontrollera annonsen</a:t>
            </a:r>
          </a:p>
          <a:p>
            <a:r>
              <a:rPr lang="sv-SE" dirty="0">
                <a:latin typeface="GD Ohio Text" pitchFamily="2" charset="0"/>
                <a:ea typeface="GD Ohio Text" pitchFamily="2" charset="0"/>
              </a:rPr>
              <a:t>Kontrollera följande innan bilden sparas: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Rätt SK Vide-lag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Rätt motståndare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Rätt lagloggor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Rätt veckodag och datum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Rätt matchtid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Rätt hall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Att all text är tydlig och ryms i rutorna</a:t>
            </a:r>
          </a:p>
          <a:p>
            <a:r>
              <a:rPr lang="sv-SE" dirty="0">
                <a:latin typeface="GD Ohio Text" pitchFamily="2" charset="0"/>
                <a:ea typeface="GD Ohio Text" pitchFamily="2" charset="0"/>
              </a:rPr>
              <a:t>Vide Vildsvin, matchstället och bakgrunden ska inte ändras.</a:t>
            </a:r>
          </a:p>
          <a:p>
            <a:endParaRPr lang="sv-SE" b="1" dirty="0">
              <a:latin typeface="GD Ohio Text" pitchFamily="2" charset="0"/>
              <a:ea typeface="GD Ohio Text" pitchFamily="2" charset="0"/>
            </a:endParaRPr>
          </a:p>
          <a:p>
            <a:r>
              <a:rPr lang="sv-SE" b="1" dirty="0">
                <a:latin typeface="GD Ohio Text" pitchFamily="2" charset="0"/>
                <a:ea typeface="GD Ohio Text" pitchFamily="2" charset="0"/>
              </a:rPr>
              <a:t>5. Spara matchannonsen som en bild</a:t>
            </a:r>
          </a:p>
          <a:p>
            <a:r>
              <a:rPr lang="sv-SE" b="1" dirty="0">
                <a:latin typeface="GD Ohio Text" pitchFamily="2" charset="0"/>
                <a:ea typeface="GD Ohio Text" pitchFamily="2" charset="0"/>
              </a:rPr>
              <a:t>PowerPoint på Mac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Välj </a:t>
            </a:r>
            <a:r>
              <a:rPr lang="sv-SE" b="1" dirty="0">
                <a:latin typeface="GD Ohio Text" pitchFamily="2" charset="0"/>
                <a:ea typeface="GD Ohio Text" pitchFamily="2" charset="0"/>
              </a:rPr>
              <a:t>Arkiv &gt; Exportera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.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Välj filformatet </a:t>
            </a:r>
            <a:r>
              <a:rPr lang="sv-SE" b="1" dirty="0">
                <a:latin typeface="GD Ohio Text" pitchFamily="2" charset="0"/>
                <a:ea typeface="GD Ohio Text" pitchFamily="2" charset="0"/>
              </a:rPr>
              <a:t>PNG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.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Välj var bilden ska sparas.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Klicka på </a:t>
            </a:r>
            <a:r>
              <a:rPr lang="sv-SE" b="1" dirty="0">
                <a:latin typeface="GD Ohio Text" pitchFamily="2" charset="0"/>
                <a:ea typeface="GD Ohio Text" pitchFamily="2" charset="0"/>
              </a:rPr>
              <a:t>Exportera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.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Om PowerPoint frågar vilka bilder som ska exporteras väljer du </a:t>
            </a:r>
            <a:r>
              <a:rPr lang="sv-SE" b="1" dirty="0">
                <a:latin typeface="GD Ohio Text" pitchFamily="2" charset="0"/>
                <a:ea typeface="GD Ohio Text" pitchFamily="2" charset="0"/>
              </a:rPr>
              <a:t>Endast den aktuella bilden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.</a:t>
            </a:r>
          </a:p>
          <a:p>
            <a:r>
              <a:rPr lang="sv-SE" b="1" dirty="0">
                <a:latin typeface="GD Ohio Text" pitchFamily="2" charset="0"/>
                <a:ea typeface="GD Ohio Text" pitchFamily="2" charset="0"/>
              </a:rPr>
              <a:t>PowerPoint på Windows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Välj </a:t>
            </a:r>
            <a:r>
              <a:rPr lang="sv-SE" b="1" dirty="0">
                <a:latin typeface="GD Ohio Text" pitchFamily="2" charset="0"/>
                <a:ea typeface="GD Ohio Text" pitchFamily="2" charset="0"/>
              </a:rPr>
              <a:t>Arkiv &gt; Exportera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 eller </a:t>
            </a:r>
            <a:r>
              <a:rPr lang="sv-SE" b="1" dirty="0">
                <a:latin typeface="GD Ohio Text" pitchFamily="2" charset="0"/>
                <a:ea typeface="GD Ohio Text" pitchFamily="2" charset="0"/>
              </a:rPr>
              <a:t>Arkiv &gt; Spara som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.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Välj filformatet </a:t>
            </a:r>
            <a:r>
              <a:rPr lang="sv-SE" b="1" dirty="0">
                <a:latin typeface="GD Ohio Text" pitchFamily="2" charset="0"/>
                <a:ea typeface="GD Ohio Text" pitchFamily="2" charset="0"/>
              </a:rPr>
              <a:t>PNG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.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Klicka på </a:t>
            </a:r>
            <a:r>
              <a:rPr lang="sv-SE" b="1" dirty="0">
                <a:latin typeface="GD Ohio Text" pitchFamily="2" charset="0"/>
                <a:ea typeface="GD Ohio Text" pitchFamily="2" charset="0"/>
              </a:rPr>
              <a:t>Spara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.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Välj </a:t>
            </a:r>
            <a:r>
              <a:rPr lang="sv-SE" b="1" dirty="0">
                <a:latin typeface="GD Ohio Text" pitchFamily="2" charset="0"/>
                <a:ea typeface="GD Ohio Text" pitchFamily="2" charset="0"/>
              </a:rPr>
              <a:t>Endast den här bilden</a:t>
            </a:r>
            <a:r>
              <a:rPr lang="sv-SE" dirty="0">
                <a:latin typeface="GD Ohio Text" pitchFamily="2" charset="0"/>
                <a:ea typeface="GD Ohio Text" pitchFamily="2" charset="0"/>
              </a:rPr>
              <a:t> när PowerPoint frågar vilka bilder som ska sparas.</a:t>
            </a:r>
          </a:p>
          <a:p>
            <a:endParaRPr lang="sv-SE" b="1" dirty="0">
              <a:latin typeface="GD Ohio Text" pitchFamily="2" charset="0"/>
              <a:ea typeface="GD Ohio Text" pitchFamily="2" charset="0"/>
            </a:endParaRPr>
          </a:p>
          <a:p>
            <a:r>
              <a:rPr lang="sv-SE" b="1" dirty="0">
                <a:latin typeface="GD Ohio Text" pitchFamily="2" charset="0"/>
                <a:ea typeface="GD Ohio Text" pitchFamily="2" charset="0"/>
              </a:rPr>
              <a:t>6. Dela i sociala medier</a:t>
            </a:r>
          </a:p>
          <a:p>
            <a:r>
              <a:rPr lang="sv-SE" dirty="0">
                <a:latin typeface="GD Ohio Text" pitchFamily="2" charset="0"/>
                <a:ea typeface="GD Ohio Text" pitchFamily="2" charset="0"/>
              </a:rPr>
              <a:t>PNG rekommenderas eftersom text och loggor blir skarpare än i JPG-format.</a:t>
            </a:r>
          </a:p>
          <a:p>
            <a:r>
              <a:rPr lang="sv-SE" dirty="0">
                <a:latin typeface="GD Ohio Text" pitchFamily="2" charset="0"/>
                <a:ea typeface="GD Ohio Text" pitchFamily="2" charset="0"/>
              </a:rPr>
              <a:t>Annonsen har stående format och passar bra för exempelvis: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Instagram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Facebook</a:t>
            </a:r>
          </a:p>
          <a:p>
            <a:pPr lvl="0"/>
            <a:r>
              <a:rPr lang="sv-SE" dirty="0" err="1">
                <a:latin typeface="GD Ohio Text" pitchFamily="2" charset="0"/>
                <a:ea typeface="GD Ohio Text" pitchFamily="2" charset="0"/>
              </a:rPr>
              <a:t>Laget.se</a:t>
            </a:r>
            <a:endParaRPr lang="sv-SE" dirty="0">
              <a:latin typeface="GD Ohio Text" pitchFamily="2" charset="0"/>
              <a:ea typeface="GD Ohio Text" pitchFamily="2" charset="0"/>
            </a:endParaRP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WhatsApp</a:t>
            </a:r>
          </a:p>
          <a:p>
            <a:pPr lvl="0"/>
            <a:r>
              <a:rPr lang="sv-SE" dirty="0">
                <a:latin typeface="GD Ohio Text" pitchFamily="2" charset="0"/>
                <a:ea typeface="GD Ohio Text" pitchFamily="2" charset="0"/>
              </a:rPr>
              <a:t>E-postutskick</a:t>
            </a:r>
          </a:p>
          <a:p>
            <a:endParaRPr lang="sv-SE" dirty="0">
              <a:latin typeface="GD Ohio Text" pitchFamily="2" charset="0"/>
              <a:ea typeface="GD Ohio Text" pitchFamily="2" charset="0"/>
            </a:endParaRPr>
          </a:p>
          <a:p>
            <a:r>
              <a:rPr lang="sv-SE" dirty="0">
                <a:latin typeface="GD Ohio Text" pitchFamily="2" charset="0"/>
                <a:ea typeface="GD Ohio Text" pitchFamily="2" charset="0"/>
              </a:rPr>
              <a:t>Öppna alltid den exporterade bilden och gör en sista kontroll innan den publiceras.</a:t>
            </a:r>
          </a:p>
          <a:p>
            <a:endParaRPr lang="sv-SE" dirty="0">
              <a:latin typeface="GD Ohio Text" pitchFamily="2" charset="0"/>
              <a:ea typeface="GD Ohio Tex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19101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</TotalTime>
  <Words>617</Words>
  <Application>Microsoft Macintosh PowerPoint</Application>
  <DocSecurity>0</DocSecurity>
  <PresentationFormat>Anpassad</PresentationFormat>
  <Paragraphs>111</Paragraphs>
  <Slides>4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4</vt:i4>
      </vt:variant>
    </vt:vector>
  </HeadingPairs>
  <TitlesOfParts>
    <vt:vector size="8" baseType="lpstr">
      <vt:lpstr>Calibri</vt:lpstr>
      <vt:lpstr>GD Ohio Text</vt:lpstr>
      <vt:lpstr>Nimbus Sans Narrow</vt:lpstr>
      <vt:lpstr>ChatGPT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Mikael Gustafsson</cp:lastModifiedBy>
  <cp:revision>2</cp:revision>
  <dcterms:created xsi:type="dcterms:W3CDTF">2026-09-21T06:24:31Z</dcterms:created>
  <dcterms:modified xsi:type="dcterms:W3CDTF">2026-09-27T09:31:36Z</dcterms:modified>
</cp:coreProperties>
</file>